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0"/>
  </p:handoutMasterIdLst>
  <p:sldIdLst>
    <p:sldId id="269" r:id="rId2"/>
    <p:sldId id="268" r:id="rId3"/>
    <p:sldId id="263" r:id="rId4"/>
    <p:sldId id="264" r:id="rId5"/>
    <p:sldId id="265" r:id="rId6"/>
    <p:sldId id="266" r:id="rId7"/>
    <p:sldId id="267" r:id="rId8"/>
    <p:sldId id="27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BAA2DE4-BFBF-45C8-98DD-C71955DA0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5F9A79-84FA-48B2-82DD-77D5129073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F84B-66DA-42DE-83F7-EBA1362F86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7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AD1F-2024-4698-9297-B7061E022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61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39420-B4E6-48E0-96ED-52F7572B8A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96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9D1A-D962-4810-A812-D9E0FE841A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20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A0210-8B74-4CCA-94DA-8C2C7C87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25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C860C-8EFF-4F49-90CC-9B576E4AA1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57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7E2F-098B-4E51-AFA3-233FFA25B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30C5-75DF-4C1A-B7B4-2425394FB9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4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6EBD-A0E4-4311-A69D-9D92FEB32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FEECD-6F9F-4710-A50E-2F19D6CC8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28145F-535C-4FC2-AEFE-3AFBC70E2E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216025"/>
          </a:xfrm>
        </p:spPr>
        <p:txBody>
          <a:bodyPr/>
          <a:lstStyle/>
          <a:p>
            <a:r>
              <a:rPr lang="en-US" altLang="en-US" sz="3400" dirty="0">
                <a:solidFill>
                  <a:schemeClr val="hlink"/>
                </a:solidFill>
              </a:rPr>
              <a:t>Me </a:t>
            </a:r>
            <a:r>
              <a:rPr lang="en-US" altLang="en-US" sz="3400" dirty="0" err="1">
                <a:solidFill>
                  <a:schemeClr val="hlink"/>
                </a:solidFill>
              </a:rPr>
              <a:t>llamo</a:t>
            </a:r>
            <a:r>
              <a:rPr lang="en-US" altLang="en-US" sz="3400" dirty="0">
                <a:solidFill>
                  <a:schemeClr val="hlink"/>
                </a:solidFill>
              </a:rPr>
              <a:t> _________ 	   </a:t>
            </a:r>
            <a:r>
              <a:rPr lang="en-US" altLang="en-US" sz="3400" dirty="0" err="1">
                <a:solidFill>
                  <a:schemeClr val="hlink"/>
                </a:solidFill>
              </a:rPr>
              <a:t>Clase</a:t>
            </a:r>
            <a:r>
              <a:rPr lang="en-US" altLang="en-US" sz="3400" dirty="0">
                <a:solidFill>
                  <a:schemeClr val="hlink"/>
                </a:solidFill>
              </a:rPr>
              <a:t> </a:t>
            </a:r>
            <a:r>
              <a:rPr lang="en-US" altLang="en-US" sz="3400" dirty="0" smtClean="0">
                <a:solidFill>
                  <a:schemeClr val="hlink"/>
                </a:solidFill>
              </a:rPr>
              <a:t>702</a:t>
            </a:r>
            <a:r>
              <a:rPr lang="en-US" altLang="en-US" sz="3400" dirty="0">
                <a:solidFill>
                  <a:schemeClr val="hlink"/>
                </a:solidFill>
              </a:rPr>
              <a:t/>
            </a:r>
            <a:br>
              <a:rPr lang="en-US" altLang="en-US" sz="3400" dirty="0">
                <a:solidFill>
                  <a:schemeClr val="hlink"/>
                </a:solidFill>
              </a:rPr>
            </a:br>
            <a:r>
              <a:rPr lang="en-US" altLang="en-US" sz="3400" dirty="0">
                <a:solidFill>
                  <a:schemeClr val="hlink"/>
                </a:solidFill>
              </a:rPr>
              <a:t>La </a:t>
            </a:r>
            <a:r>
              <a:rPr lang="en-US" altLang="en-US" sz="3400" dirty="0" err="1">
                <a:solidFill>
                  <a:schemeClr val="hlink"/>
                </a:solidFill>
              </a:rPr>
              <a:t>fecha</a:t>
            </a:r>
            <a:r>
              <a:rPr lang="en-US" altLang="en-US" sz="3400" dirty="0">
                <a:solidFill>
                  <a:schemeClr val="hlink"/>
                </a:solidFill>
              </a:rPr>
              <a:t> </a:t>
            </a:r>
            <a:r>
              <a:rPr lang="en-US" altLang="en-US" sz="3400" dirty="0" err="1">
                <a:solidFill>
                  <a:schemeClr val="hlink"/>
                </a:solidFill>
              </a:rPr>
              <a:t>es</a:t>
            </a:r>
            <a:r>
              <a:rPr lang="en-US" altLang="en-US" sz="3400" dirty="0">
                <a:solidFill>
                  <a:schemeClr val="hlink"/>
                </a:solidFill>
              </a:rPr>
              <a:t> el </a:t>
            </a:r>
            <a:r>
              <a:rPr lang="en-US" altLang="en-US" sz="3400" dirty="0" smtClean="0">
                <a:solidFill>
                  <a:schemeClr val="hlink"/>
                </a:solidFill>
              </a:rPr>
              <a:t>31 de </a:t>
            </a:r>
            <a:r>
              <a:rPr lang="en-US" altLang="en-US" sz="3400" dirty="0" err="1" smtClean="0">
                <a:solidFill>
                  <a:schemeClr val="hlink"/>
                </a:solidFill>
              </a:rPr>
              <a:t>enero</a:t>
            </a:r>
            <a:r>
              <a:rPr lang="en-US" altLang="en-US" sz="3400" dirty="0" smtClean="0">
                <a:solidFill>
                  <a:schemeClr val="hlink"/>
                </a:solidFill>
              </a:rPr>
              <a:t> </a:t>
            </a:r>
            <a:r>
              <a:rPr lang="en-US" altLang="en-US" sz="3400" dirty="0">
                <a:solidFill>
                  <a:schemeClr val="hlink"/>
                </a:solidFill>
              </a:rPr>
              <a:t>del </a:t>
            </a:r>
            <a:r>
              <a:rPr lang="en-US" altLang="en-US" sz="3400" dirty="0" smtClean="0">
                <a:solidFill>
                  <a:schemeClr val="hlink"/>
                </a:solidFill>
              </a:rPr>
              <a:t>2014</a:t>
            </a:r>
            <a:endParaRPr lang="en-US" altLang="en-US" sz="34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accent2"/>
                </a:solidFill>
              </a:rPr>
              <a:t>Propósito #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48: </a:t>
            </a:r>
            <a:r>
              <a:rPr lang="es-ES_tradnl" altLang="en-US" sz="2800" dirty="0"/>
              <a:t>¿vas a la escuela todos los días?</a:t>
            </a:r>
            <a:endParaRPr lang="es-ES_tradnl" altLang="en-US" sz="2800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accent2"/>
                </a:solidFill>
              </a:rPr>
              <a:t>Actividad Inicial: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and complete.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Nosotros_______ el libro al profesor. </a:t>
            </a:r>
            <a:r>
              <a:rPr lang="es-ES_tradnl" altLang="en-US" sz="2800" i="1" dirty="0" smtClean="0"/>
              <a:t>(dar)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Mis amigos ______ en la clase.</a:t>
            </a:r>
            <a:r>
              <a:rPr lang="es-ES_tradnl" altLang="en-US" sz="2800" i="1" dirty="0" smtClean="0"/>
              <a:t>(estar)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Tú ____ a la tienda.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Mi </a:t>
            </a:r>
            <a:r>
              <a:rPr lang="es-ES_tradnl" altLang="en-US" sz="2800" dirty="0" err="1" smtClean="0"/>
              <a:t>tia</a:t>
            </a:r>
            <a:r>
              <a:rPr lang="es-ES_tradnl" altLang="en-US" sz="2800" dirty="0" smtClean="0"/>
              <a:t>  ______ en España </a:t>
            </a:r>
            <a:r>
              <a:rPr lang="es-ES_tradnl" altLang="en-US" sz="2800" i="1" dirty="0" smtClean="0"/>
              <a:t>(estar)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Ella _________ a la biblioteca y _____ la </a:t>
            </a:r>
            <a:r>
              <a:rPr lang="es-ES_tradnl" altLang="en-US" sz="2800" dirty="0" err="1" smtClean="0"/>
              <a:t>informacion</a:t>
            </a:r>
            <a:r>
              <a:rPr lang="es-ES_tradnl" altLang="en-US" sz="2800" dirty="0" smtClean="0"/>
              <a:t> para el proyecto. </a:t>
            </a:r>
            <a:r>
              <a:rPr lang="es-ES_tradnl" altLang="en-US" sz="2800" i="1" dirty="0" smtClean="0"/>
              <a:t>(ir, buscar)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 alumno ____ la tarea a la maestra. </a:t>
            </a:r>
            <a:r>
              <a:rPr lang="es-ES_tradnl" altLang="en-US" sz="2800" i="1" dirty="0" smtClean="0"/>
              <a:t>(dar)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Usted ______ a la escuela muy temprano. 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Yo ______ en la escuela. </a:t>
            </a:r>
            <a:r>
              <a:rPr lang="es-ES_tradnl" altLang="en-US" sz="2800" i="1" dirty="0" smtClean="0"/>
              <a:t>(estar)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065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48a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2 original sentences with the verbs</a:t>
            </a:r>
          </a:p>
          <a:p>
            <a:pPr lvl="1"/>
            <a:r>
              <a:rPr lang="en-US" dirty="0" err="1" smtClean="0"/>
              <a:t>Ir</a:t>
            </a:r>
            <a:endParaRPr lang="en-US" dirty="0" smtClean="0"/>
          </a:p>
          <a:p>
            <a:pPr lvl="1"/>
            <a:r>
              <a:rPr lang="en-US" dirty="0" smtClean="0"/>
              <a:t>Dar</a:t>
            </a:r>
          </a:p>
          <a:p>
            <a:pPr lvl="1"/>
            <a:r>
              <a:rPr lang="en-US" dirty="0" err="1" smtClean="0"/>
              <a:t>Estar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155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001000" cy="911225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accent2"/>
                </a:solidFill>
              </a:rPr>
              <a:t>Actividad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dirty="0" err="1" smtClean="0">
                <a:solidFill>
                  <a:schemeClr val="accent2"/>
                </a:solidFill>
              </a:rPr>
              <a:t>Inicial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29299" y="76200"/>
            <a:ext cx="30861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02/03/14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066800"/>
            <a:ext cx="9144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/>
            <a:r>
              <a:rPr lang="es-ES_tradnl" altLang="en-US" kern="0" smtClean="0"/>
              <a:t>Presente de los verbos –AR:</a:t>
            </a:r>
          </a:p>
          <a:p>
            <a:pPr marL="571500" indent="-571500">
              <a:buFont typeface="Wingdings" pitchFamily="2" charset="2"/>
              <a:buNone/>
            </a:pPr>
            <a:r>
              <a:rPr lang="es-ES_tradnl" altLang="en-US" kern="0" smtClean="0">
                <a:solidFill>
                  <a:schemeClr val="folHlink"/>
                </a:solidFill>
              </a:rPr>
              <a:t>A. </a:t>
            </a:r>
            <a:r>
              <a:rPr lang="es-ES_tradnl" altLang="en-US" kern="0" smtClean="0"/>
              <a:t>Complete with the correct form of the indicated verb.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kern="0" smtClean="0"/>
              <a:t>Russell _________ informacion en la red. (buscar)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kern="0" smtClean="0"/>
              <a:t>Tú_________ la computadora. (usar)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kern="0" smtClean="0"/>
              <a:t>¿Cuándo ________ uds. la red? (navegar)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kern="0" smtClean="0"/>
              <a:t>Yo ________ a la biblioteca. (estudiar)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kern="0" smtClean="0"/>
              <a:t>Helena ________ atencion en la clase. (prestar)</a:t>
            </a:r>
            <a:endParaRPr lang="es-ES_tradnl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524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9067800" cy="5791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>
                <a:solidFill>
                  <a:schemeClr val="folHlink"/>
                </a:solidFill>
              </a:rPr>
              <a:t>B. </a:t>
            </a:r>
            <a:r>
              <a:rPr lang="es-ES_tradnl" altLang="en-US"/>
              <a:t>Choose the correct answer.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1. </a:t>
            </a:r>
            <a:r>
              <a:rPr lang="es-ES_tradnl" altLang="en-US" sz="2400"/>
              <a:t>¿Escuchas música en tu MP3?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Si, escuchas música en tu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Si, escucha música en tu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Si, escucho música en mi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2. </a:t>
            </a:r>
            <a:r>
              <a:rPr lang="es-ES_tradnl" altLang="en-US" sz="2400"/>
              <a:t>¿Quién mira un DVD? ¿Rosa?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Si, miramos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Si, miran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Si, mira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3. </a:t>
            </a:r>
            <a:r>
              <a:rPr lang="es-ES_tradnl" altLang="en-US" sz="2400"/>
              <a:t>¿Cómo regresan ustedes a casa?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Regresamos a pie.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Regreso a pie.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Ustedes regresan a pie.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762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Repaso para la Prueba 3/4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066800"/>
            <a:ext cx="80010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CC0000"/>
                </a:solidFill>
              </a:rPr>
              <a:t>4. </a:t>
            </a:r>
            <a:r>
              <a:rPr lang="en-US" altLang="en-US"/>
              <a:t>¿Qué navegas?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a. </a:t>
            </a:r>
            <a:r>
              <a:rPr lang="en-US" altLang="en-US"/>
              <a:t>navegamos la red.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b. </a:t>
            </a:r>
            <a:r>
              <a:rPr lang="en-US" altLang="en-US"/>
              <a:t>navego la red.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c. </a:t>
            </a:r>
            <a:r>
              <a:rPr lang="en-US" altLang="en-US"/>
              <a:t>navegas la red.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2"/>
                </a:solidFill>
              </a:rPr>
              <a:t>5. </a:t>
            </a:r>
            <a:r>
              <a:rPr lang="en-US" altLang="en-US"/>
              <a:t>¿Buscan los alumnos los libros?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a. </a:t>
            </a:r>
            <a:r>
              <a:rPr lang="en-US" altLang="en-US"/>
              <a:t>Si, buscan los libros.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b. </a:t>
            </a:r>
            <a:r>
              <a:rPr lang="en-US" altLang="en-US"/>
              <a:t>Si, buscamos los libros.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c. </a:t>
            </a:r>
            <a:r>
              <a:rPr lang="en-US" altLang="en-US"/>
              <a:t>Si, busca los libros.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-762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577263" cy="5791200"/>
          </a:xfrm>
        </p:spPr>
        <p:txBody>
          <a:bodyPr/>
          <a:lstStyle/>
          <a:p>
            <a:pPr marL="571500" indent="-571500">
              <a:lnSpc>
                <a:spcPct val="90000"/>
              </a:lnSpc>
            </a:pPr>
            <a:r>
              <a:rPr lang="es-ES_tradnl" altLang="en-US" dirty="0"/>
              <a:t>Los verbos Ir, Dar y Estar.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00B050"/>
                </a:solidFill>
              </a:rPr>
              <a:t>A. </a:t>
            </a:r>
            <a:r>
              <a:rPr lang="es-ES_tradnl" altLang="en-US" dirty="0"/>
              <a:t>Copia y responde: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¿Estas en la clase de español o de arte?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2. </a:t>
            </a:r>
            <a:r>
              <a:rPr lang="es-ES_tradnl" altLang="en-US" dirty="0"/>
              <a:t>¿Vas a la escuela en auto o a pie?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3. </a:t>
            </a:r>
            <a:r>
              <a:rPr lang="es-ES_tradnl" altLang="en-US" dirty="0"/>
              <a:t>La escuela, ¿está lejos de tu casa?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4. </a:t>
            </a:r>
            <a:r>
              <a:rPr lang="es-ES_tradnl" altLang="en-US" dirty="0"/>
              <a:t>¿Das tu tarea a tu amigo?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5. </a:t>
            </a:r>
            <a:r>
              <a:rPr lang="es-ES_tradnl" altLang="en-US" dirty="0"/>
              <a:t>¿Vas al parque después de las clases?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6248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B. </a:t>
            </a:r>
            <a:r>
              <a:rPr lang="es-ES_tradnl" dirty="0" smtClean="0"/>
              <a:t>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 cliente _______ dinero a la empleada.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Los alumnos de la Sra. Miranda _______ sus proyectos a tiempo.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Las muchachas siempre ________ en su casa antes de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before</a:t>
            </a:r>
            <a:r>
              <a:rPr lang="es-ES_tradnl" i="1" dirty="0" smtClean="0"/>
              <a:t>) </a:t>
            </a:r>
            <a:r>
              <a:rPr lang="es-ES_tradnl" dirty="0" smtClean="0"/>
              <a:t>las seis. 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Él ______ a los juegos de </a:t>
            </a:r>
            <a:r>
              <a:rPr lang="es-ES_tradnl" dirty="0" err="1" smtClean="0"/>
              <a:t>basketbol</a:t>
            </a:r>
            <a:r>
              <a:rPr lang="es-ES_tradnl" dirty="0" smtClean="0"/>
              <a:t> 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A veces yo ______ a los juegos 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Pero nosotros no ______ juntos a los juegos. (ir)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44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8001000" cy="4267200"/>
          </a:xfrm>
        </p:spPr>
        <p:txBody>
          <a:bodyPr/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TOMAR</a:t>
            </a:r>
            <a:r>
              <a:rPr lang="en-US" sz="5400" b="1" dirty="0" smtClean="0">
                <a:solidFill>
                  <a:srgbClr val="0070C0"/>
                </a:solidFill>
              </a:rPr>
              <a:t> QUIZ ¾</a:t>
            </a:r>
          </a:p>
          <a:p>
            <a:endParaRPr lang="en-US" sz="5400" b="1" dirty="0">
              <a:solidFill>
                <a:srgbClr val="0070C0"/>
              </a:solidFill>
            </a:endParaRPr>
          </a:p>
          <a:p>
            <a:endParaRPr lang="en-US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following </a:t>
            </a: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countries: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España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Guinea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Ecuatorial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(Equatorial Guinea)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up and in English:</a:t>
            </a:r>
          </a:p>
          <a:p>
            <a:pPr lvl="1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the significance of the colors of the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flag.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symbol, seal or emblem on the flag.</a:t>
            </a:r>
          </a:p>
          <a:p>
            <a:endParaRPr lang="en-US" sz="36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74675" y="1527175"/>
            <a:ext cx="8001000" cy="1216025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47b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245902"/>
      </p:ext>
    </p:extLst>
  </p:cSld>
  <p:clrMapOvr>
    <a:masterClrMapping/>
  </p:clrMapOvr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2119</TotalTime>
  <Words>436</Words>
  <Application>Microsoft Office PowerPoint</Application>
  <PresentationFormat>On-screen Show (4:3)</PresentationFormat>
  <Paragraphs>77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Profile</vt:lpstr>
      <vt:lpstr>Me llamo _________     Clase 702 La fecha es el 31 de enero del 2014</vt:lpstr>
      <vt:lpstr>Tarea # 48a</vt:lpstr>
      <vt:lpstr>Actividad Inicial</vt:lpstr>
      <vt:lpstr>Repaso para la Prueba 3/4</vt:lpstr>
      <vt:lpstr>Repaso para la Prueba 3/4</vt:lpstr>
      <vt:lpstr>Repaso para la Prueba 3/4</vt:lpstr>
      <vt:lpstr>PowerPoint Presentation</vt:lpstr>
      <vt:lpstr>Tarea # 47b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8IM La fecha es el 21 de octubre del 2010</dc:title>
  <dc:creator>Helen Zumaeta</dc:creator>
  <cp:lastModifiedBy>Helen Zumaeta</cp:lastModifiedBy>
  <cp:revision>37</cp:revision>
  <cp:lastPrinted>2013-11-25T20:16:33Z</cp:lastPrinted>
  <dcterms:created xsi:type="dcterms:W3CDTF">2010-10-21T13:30:45Z</dcterms:created>
  <dcterms:modified xsi:type="dcterms:W3CDTF">2014-02-03T19:16:39Z</dcterms:modified>
</cp:coreProperties>
</file>